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6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70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3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32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3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3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1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7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9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2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5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52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927F-04D0-4267-B53F-B1FA239BD129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DBF0-0BEC-4966-A501-9E3B984F3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6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rapezoid 52">
            <a:extLst>
              <a:ext uri="{FF2B5EF4-FFF2-40B4-BE49-F238E27FC236}">
                <a16:creationId xmlns="" xmlns:a16="http://schemas.microsoft.com/office/drawing/2014/main" id="{997CBF0C-85D0-4B09-859E-DBD3F0FBCC54}"/>
              </a:ext>
            </a:extLst>
          </p:cNvPr>
          <p:cNvSpPr/>
          <p:nvPr/>
        </p:nvSpPr>
        <p:spPr>
          <a:xfrm rot="10800000">
            <a:off x="100736" y="2080538"/>
            <a:ext cx="2993077" cy="2831994"/>
          </a:xfrm>
          <a:prstGeom prst="trapezoid">
            <a:avLst>
              <a:gd name="adj" fmla="val 4258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/>
            <a:endParaRPr lang="en-US" sz="1463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Trapezoid 50">
            <a:extLst>
              <a:ext uri="{FF2B5EF4-FFF2-40B4-BE49-F238E27FC236}">
                <a16:creationId xmlns="" xmlns:a16="http://schemas.microsoft.com/office/drawing/2014/main" id="{2B2357F6-0C2F-487E-8D86-8452159AF276}"/>
              </a:ext>
            </a:extLst>
          </p:cNvPr>
          <p:cNvSpPr/>
          <p:nvPr/>
        </p:nvSpPr>
        <p:spPr>
          <a:xfrm rot="10800000">
            <a:off x="79094" y="727945"/>
            <a:ext cx="5702161" cy="1392875"/>
          </a:xfrm>
          <a:prstGeom prst="trapezoid">
            <a:avLst>
              <a:gd name="adj" fmla="val 8773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71475"/>
            <a:endParaRPr lang="en-US" sz="1463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Pentagon 24"/>
          <p:cNvSpPr/>
          <p:nvPr/>
        </p:nvSpPr>
        <p:spPr>
          <a:xfrm>
            <a:off x="5161429" y="2223884"/>
            <a:ext cx="4580954" cy="3073890"/>
          </a:xfrm>
          <a:prstGeom prst="pentag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50">
              <a:defRPr/>
            </a:pPr>
            <a:endParaRPr lang="en-US" sz="1463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39" name="Straight Arrow Connector 38"/>
          <p:cNvCxnSpPr>
            <a:cxnSpLocks/>
            <a:stCxn id="9" idx="2"/>
            <a:endCxn id="108" idx="0"/>
          </p:cNvCxnSpPr>
          <p:nvPr/>
        </p:nvCxnSpPr>
        <p:spPr>
          <a:xfrm flipH="1">
            <a:off x="4446596" y="2757148"/>
            <a:ext cx="14815" cy="2579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25961" y="4230553"/>
            <a:ext cx="956829" cy="6078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Need for equipment is identified.</a:t>
            </a:r>
          </a:p>
        </p:txBody>
      </p:sp>
      <p:sp>
        <p:nvSpPr>
          <p:cNvPr id="3" name="Flowchart: Process 2"/>
          <p:cNvSpPr/>
          <p:nvPr/>
        </p:nvSpPr>
        <p:spPr>
          <a:xfrm>
            <a:off x="254104" y="3218565"/>
            <a:ext cx="928687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Laboratory defines criteria for equipment.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358129" y="2338229"/>
            <a:ext cx="69792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Suppliers are qualified.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408885" y="1462224"/>
            <a:ext cx="59098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Suppliers are selected.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703235" y="1485040"/>
            <a:ext cx="82175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Approval list is maintained.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5064253" y="3715222"/>
            <a:ext cx="862740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</a:t>
            </a:r>
          </a:p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Master </a:t>
            </a:r>
          </a:p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List</a:t>
            </a:r>
          </a:p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 is maintained.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1321291" y="1451716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Purchasing contract is developed.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3909828" y="2239334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received at the laboratory.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5915388" y="4620568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maintained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8634277" y="3307132"/>
            <a:ext cx="948918" cy="42924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decommissioned.</a:t>
            </a:r>
          </a:p>
        </p:txBody>
      </p:sp>
      <p:sp>
        <p:nvSpPr>
          <p:cNvPr id="12" name="Flowchart: Process 11"/>
          <p:cNvSpPr/>
          <p:nvPr/>
        </p:nvSpPr>
        <p:spPr>
          <a:xfrm>
            <a:off x="7187817" y="5463762"/>
            <a:ext cx="1139801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used for patient testing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3914729" y="4467917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validated or verified. (ISO </a:t>
            </a:r>
            <a:r>
              <a:rPr lang="en-US" sz="813" kern="0" dirty="0" smtClean="0">
                <a:solidFill>
                  <a:schemeClr val="tx1"/>
                </a:solidFill>
              </a:rPr>
              <a:t>7.3.2 and 7.3.3)</a:t>
            </a:r>
            <a:endParaRPr lang="en-US" sz="813" kern="0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3902844" y="1485039"/>
            <a:ext cx="1658895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Purchasing fulfills the procurement agreement.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5973351" y="3559430"/>
            <a:ext cx="1065179" cy="414101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repaired or received non-routine service.</a:t>
            </a:r>
          </a:p>
        </p:txBody>
      </p:sp>
      <p:sp>
        <p:nvSpPr>
          <p:cNvPr id="27" name="Flowchart: Process 26"/>
          <p:cNvSpPr/>
          <p:nvPr/>
        </p:nvSpPr>
        <p:spPr>
          <a:xfrm>
            <a:off x="2548355" y="750699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Suppliers are evaluated.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5585" y="5289406"/>
            <a:ext cx="3145565" cy="467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b="1" kern="0" dirty="0">
                <a:solidFill>
                  <a:sysClr val="windowText" lastClr="000000"/>
                </a:solidFill>
              </a:rPr>
              <a:t>Job Aid 1: Equipment Process Map</a:t>
            </a:r>
            <a:r>
              <a:rPr lang="en-US" sz="1463" b="1" kern="0" baseline="30000" dirty="0">
                <a:solidFill>
                  <a:sysClr val="windowText" lastClr="000000"/>
                </a:solidFill>
              </a:rPr>
              <a:t>2-25</a:t>
            </a:r>
          </a:p>
          <a:p>
            <a:pPr defTabSz="742950">
              <a:defRPr/>
            </a:pPr>
            <a:endParaRPr lang="en-US" sz="1463" b="1" kern="0" baseline="30000" dirty="0">
              <a:solidFill>
                <a:sysClr val="windowText" lastClr="000000"/>
              </a:solidFill>
            </a:endParaRPr>
          </a:p>
        </p:txBody>
      </p:sp>
      <p:cxnSp>
        <p:nvCxnSpPr>
          <p:cNvPr id="30" name="Straight Arrow Connector 29"/>
          <p:cNvCxnSpPr>
            <a:stCxn id="2" idx="0"/>
            <a:endCxn id="3" idx="2"/>
          </p:cNvCxnSpPr>
          <p:nvPr/>
        </p:nvCxnSpPr>
        <p:spPr>
          <a:xfrm flipV="1">
            <a:off x="704376" y="3736378"/>
            <a:ext cx="14072" cy="4941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0"/>
            <a:endCxn id="4" idx="2"/>
          </p:cNvCxnSpPr>
          <p:nvPr/>
        </p:nvCxnSpPr>
        <p:spPr>
          <a:xfrm flipH="1" flipV="1">
            <a:off x="707090" y="2856042"/>
            <a:ext cx="11358" cy="3625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0"/>
            <a:endCxn id="5" idx="2"/>
          </p:cNvCxnSpPr>
          <p:nvPr/>
        </p:nvCxnSpPr>
        <p:spPr>
          <a:xfrm flipH="1" flipV="1">
            <a:off x="704376" y="1980038"/>
            <a:ext cx="2714" cy="358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3"/>
          </p:cNvCxnSpPr>
          <p:nvPr/>
        </p:nvCxnSpPr>
        <p:spPr>
          <a:xfrm flipV="1">
            <a:off x="999867" y="1702273"/>
            <a:ext cx="332564" cy="188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6" idx="0"/>
          </p:cNvCxnSpPr>
          <p:nvPr/>
        </p:nvCxnSpPr>
        <p:spPr>
          <a:xfrm>
            <a:off x="3099939" y="1268513"/>
            <a:ext cx="14172" cy="2165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9" idx="0"/>
          </p:cNvCxnSpPr>
          <p:nvPr/>
        </p:nvCxnSpPr>
        <p:spPr>
          <a:xfrm>
            <a:off x="4461412" y="1969529"/>
            <a:ext cx="0" cy="2698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3"/>
            <a:endCxn id="6" idx="1"/>
          </p:cNvCxnSpPr>
          <p:nvPr/>
        </p:nvCxnSpPr>
        <p:spPr>
          <a:xfrm>
            <a:off x="2424459" y="1710623"/>
            <a:ext cx="278776" cy="333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3"/>
            <a:endCxn id="14" idx="1"/>
          </p:cNvCxnSpPr>
          <p:nvPr/>
        </p:nvCxnSpPr>
        <p:spPr>
          <a:xfrm flipV="1">
            <a:off x="3524987" y="1743946"/>
            <a:ext cx="377857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7045256" y="4862811"/>
            <a:ext cx="304584" cy="412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0069711">
            <a:off x="5375156" y="2683488"/>
            <a:ext cx="267912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b="1" kern="0" dirty="0">
                <a:solidFill>
                  <a:srgbClr val="FF0000"/>
                </a:solidFill>
              </a:rPr>
              <a:t>EQUIPMENT    MANAGEMENT</a:t>
            </a:r>
          </a:p>
        </p:txBody>
      </p:sp>
      <p:cxnSp>
        <p:nvCxnSpPr>
          <p:cNvPr id="63" name="Straight Arrow Connector 62"/>
          <p:cNvCxnSpPr>
            <a:stCxn id="12" idx="0"/>
          </p:cNvCxnSpPr>
          <p:nvPr/>
        </p:nvCxnSpPr>
        <p:spPr>
          <a:xfrm flipH="1" flipV="1">
            <a:off x="6358625" y="5163000"/>
            <a:ext cx="1399093" cy="3007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125" idx="1"/>
          </p:cNvCxnSpPr>
          <p:nvPr/>
        </p:nvCxnSpPr>
        <p:spPr>
          <a:xfrm flipV="1">
            <a:off x="7007445" y="4122533"/>
            <a:ext cx="716922" cy="7743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12" idx="3"/>
            <a:endCxn id="12" idx="1"/>
          </p:cNvCxnSpPr>
          <p:nvPr/>
        </p:nvCxnSpPr>
        <p:spPr>
          <a:xfrm>
            <a:off x="5049562" y="5684793"/>
            <a:ext cx="2138255" cy="378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5" idx="2"/>
          </p:cNvCxnSpPr>
          <p:nvPr/>
        </p:nvCxnSpPr>
        <p:spPr>
          <a:xfrm>
            <a:off x="8275951" y="4381440"/>
            <a:ext cx="11884" cy="1980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869618" y="5100055"/>
            <a:ext cx="0" cy="3637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3" idx="2"/>
            <a:endCxn id="112" idx="0"/>
          </p:cNvCxnSpPr>
          <p:nvPr/>
        </p:nvCxnSpPr>
        <p:spPr>
          <a:xfrm>
            <a:off x="4466313" y="4985730"/>
            <a:ext cx="9891" cy="3972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0"/>
            <a:endCxn id="121" idx="4"/>
          </p:cNvCxnSpPr>
          <p:nvPr/>
        </p:nvCxnSpPr>
        <p:spPr>
          <a:xfrm flipH="1" flipV="1">
            <a:off x="9049855" y="2256316"/>
            <a:ext cx="58881" cy="10508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Flowchart: Process 111"/>
          <p:cNvSpPr/>
          <p:nvPr/>
        </p:nvSpPr>
        <p:spPr>
          <a:xfrm>
            <a:off x="3902844" y="5382982"/>
            <a:ext cx="1146719" cy="60362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program is developed and implemented.</a:t>
            </a:r>
          </a:p>
        </p:txBody>
      </p:sp>
      <p:sp>
        <p:nvSpPr>
          <p:cNvPr id="108" name="Flowchart: Process 107"/>
          <p:cNvSpPr/>
          <p:nvPr/>
        </p:nvSpPr>
        <p:spPr>
          <a:xfrm>
            <a:off x="3895012" y="3015107"/>
            <a:ext cx="1103168" cy="46523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installed.</a:t>
            </a:r>
          </a:p>
        </p:txBody>
      </p:sp>
      <p:sp>
        <p:nvSpPr>
          <p:cNvPr id="121" name="Oval 120"/>
          <p:cNvSpPr/>
          <p:nvPr/>
        </p:nvSpPr>
        <p:spPr>
          <a:xfrm>
            <a:off x="8533274" y="1628475"/>
            <a:ext cx="1033162" cy="6278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disposed</a:t>
            </a:r>
          </a:p>
        </p:txBody>
      </p:sp>
      <p:sp>
        <p:nvSpPr>
          <p:cNvPr id="124" name="Flowchart: Process 123"/>
          <p:cNvSpPr/>
          <p:nvPr/>
        </p:nvSpPr>
        <p:spPr>
          <a:xfrm>
            <a:off x="7134958" y="3012965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 received routine serviced</a:t>
            </a:r>
          </a:p>
        </p:txBody>
      </p:sp>
      <p:sp>
        <p:nvSpPr>
          <p:cNvPr id="125" name="Flowchart: Process 124"/>
          <p:cNvSpPr/>
          <p:nvPr/>
        </p:nvSpPr>
        <p:spPr>
          <a:xfrm>
            <a:off x="7724366" y="3863626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calibrated</a:t>
            </a:r>
          </a:p>
        </p:txBody>
      </p:sp>
      <p:sp>
        <p:nvSpPr>
          <p:cNvPr id="126" name="Flowchart: Process 125"/>
          <p:cNvSpPr/>
          <p:nvPr/>
        </p:nvSpPr>
        <p:spPr>
          <a:xfrm>
            <a:off x="7346233" y="4579513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chemeClr val="tx1"/>
                </a:solidFill>
              </a:rPr>
              <a:t>Equipment is quality controlled. (ISO </a:t>
            </a:r>
            <a:r>
              <a:rPr lang="en-US" sz="813" kern="0" dirty="0" smtClean="0">
                <a:solidFill>
                  <a:schemeClr val="tx1"/>
                </a:solidFill>
              </a:rPr>
              <a:t>7.3.7.2)</a:t>
            </a:r>
            <a:endParaRPr lang="en-US" sz="813" kern="0" dirty="0">
              <a:solidFill>
                <a:schemeClr val="tx1"/>
              </a:solidFill>
            </a:endParaRPr>
          </a:p>
        </p:txBody>
      </p:sp>
      <p:cxnSp>
        <p:nvCxnSpPr>
          <p:cNvPr id="137" name="Connector: Elbow 136"/>
          <p:cNvCxnSpPr>
            <a:cxnSpLocks/>
            <a:stCxn id="108" idx="3"/>
            <a:endCxn id="7" idx="0"/>
          </p:cNvCxnSpPr>
          <p:nvPr/>
        </p:nvCxnSpPr>
        <p:spPr>
          <a:xfrm>
            <a:off x="4998180" y="3247724"/>
            <a:ext cx="497443" cy="467498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nector: Elbow 138"/>
          <p:cNvCxnSpPr>
            <a:cxnSpLocks/>
            <a:stCxn id="7" idx="2"/>
            <a:endCxn id="13" idx="3"/>
          </p:cNvCxnSpPr>
          <p:nvPr/>
        </p:nvCxnSpPr>
        <p:spPr>
          <a:xfrm rot="5400000">
            <a:off x="5009865" y="4241066"/>
            <a:ext cx="493789" cy="477727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Connector: Elbow 152"/>
          <p:cNvCxnSpPr>
            <a:stCxn id="12" idx="3"/>
          </p:cNvCxnSpPr>
          <p:nvPr/>
        </p:nvCxnSpPr>
        <p:spPr>
          <a:xfrm flipV="1">
            <a:off x="8327618" y="3736379"/>
            <a:ext cx="781118" cy="198629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V="1">
            <a:off x="6473022" y="3563616"/>
            <a:ext cx="1047109" cy="1024116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</p:cNvCxnSpPr>
          <p:nvPr/>
        </p:nvCxnSpPr>
        <p:spPr>
          <a:xfrm>
            <a:off x="6225372" y="3983466"/>
            <a:ext cx="0" cy="6354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Connector: Elbow 208"/>
          <p:cNvCxnSpPr>
            <a:stCxn id="25" idx="0"/>
            <a:endCxn id="27" idx="3"/>
          </p:cNvCxnSpPr>
          <p:nvPr/>
        </p:nvCxnSpPr>
        <p:spPr>
          <a:xfrm rot="16200000" flipV="1">
            <a:off x="4944575" y="-283447"/>
            <a:ext cx="1214278" cy="3800383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CDDBEEF0-D9F5-47DB-9C1C-41A618BF99F5}"/>
              </a:ext>
            </a:extLst>
          </p:cNvPr>
          <p:cNvSpPr txBox="1"/>
          <p:nvPr/>
        </p:nvSpPr>
        <p:spPr>
          <a:xfrm>
            <a:off x="1576309" y="2544658"/>
            <a:ext cx="988125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/>
            <a:r>
              <a:rPr lang="en-US" sz="1138" kern="0" dirty="0">
                <a:solidFill>
                  <a:srgbClr val="0070C0"/>
                </a:solidFill>
              </a:rPr>
              <a:t>ISO 15189 </a:t>
            </a:r>
            <a:r>
              <a:rPr lang="en-US" sz="1138" kern="0" dirty="0" smtClean="0">
                <a:solidFill>
                  <a:srgbClr val="0070C0"/>
                </a:solidFill>
              </a:rPr>
              <a:t>6.4</a:t>
            </a:r>
            <a:endParaRPr lang="en-US" sz="1138" kern="0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EC43210-9965-4C9C-94B3-32F487A11622}"/>
              </a:ext>
            </a:extLst>
          </p:cNvPr>
          <p:cNvSpPr txBox="1"/>
          <p:nvPr/>
        </p:nvSpPr>
        <p:spPr>
          <a:xfrm rot="778810">
            <a:off x="4807752" y="5194523"/>
            <a:ext cx="146643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IMPLEMENTATION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280B7CB7-0A81-4724-9F5D-A563C62480BF}"/>
              </a:ext>
            </a:extLst>
          </p:cNvPr>
          <p:cNvSpPr txBox="1"/>
          <p:nvPr/>
        </p:nvSpPr>
        <p:spPr>
          <a:xfrm rot="16200000">
            <a:off x="1966588" y="3322765"/>
            <a:ext cx="34239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CONFIRMATION / VERIFICATION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C35F4424-AA95-4BF1-BAAA-2825C6F29536}"/>
              </a:ext>
            </a:extLst>
          </p:cNvPr>
          <p:cNvSpPr txBox="1"/>
          <p:nvPr/>
        </p:nvSpPr>
        <p:spPr>
          <a:xfrm rot="18653496">
            <a:off x="2976122" y="2082890"/>
            <a:ext cx="11766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ACQUISITION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9A7968C8-3536-4EBF-B46A-27EE25CAB6BA}"/>
              </a:ext>
            </a:extLst>
          </p:cNvPr>
          <p:cNvSpPr txBox="1"/>
          <p:nvPr/>
        </p:nvSpPr>
        <p:spPr>
          <a:xfrm>
            <a:off x="1056050" y="937304"/>
            <a:ext cx="11766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SELECTION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="" xmlns:a16="http://schemas.microsoft.com/office/drawing/2014/main" id="{5C7E56C3-2C6C-44D9-9DE6-73441F5BFD6A}"/>
              </a:ext>
            </a:extLst>
          </p:cNvPr>
          <p:cNvCxnSpPr>
            <a:cxnSpLocks/>
          </p:cNvCxnSpPr>
          <p:nvPr/>
        </p:nvCxnSpPr>
        <p:spPr>
          <a:xfrm rot="10800000" flipV="1">
            <a:off x="5723568" y="3504739"/>
            <a:ext cx="749456" cy="165120"/>
          </a:xfrm>
          <a:prstGeom prst="bentConnector3">
            <a:avLst>
              <a:gd name="adj1" fmla="val 100719"/>
            </a:avLst>
          </a:prstGeom>
          <a:ln w="28575"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D42E3B99-C4A3-468F-AB39-3BF161A2D841}"/>
              </a:ext>
            </a:extLst>
          </p:cNvPr>
          <p:cNvSpPr txBox="1"/>
          <p:nvPr/>
        </p:nvSpPr>
        <p:spPr>
          <a:xfrm>
            <a:off x="5717233" y="3359975"/>
            <a:ext cx="911073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" dirty="0"/>
              <a:t>Loaner equipment</a:t>
            </a:r>
          </a:p>
        </p:txBody>
      </p:sp>
    </p:spTree>
    <p:extLst>
      <p:ext uri="{BB962C8B-B14F-4D97-AF65-F5344CB8AC3E}">
        <p14:creationId xmlns:p14="http://schemas.microsoft.com/office/powerpoint/2010/main" val="615763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</TotalTime>
  <Words>137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User</cp:lastModifiedBy>
  <cp:revision>10</cp:revision>
  <dcterms:created xsi:type="dcterms:W3CDTF">2018-01-01T17:12:03Z</dcterms:created>
  <dcterms:modified xsi:type="dcterms:W3CDTF">2024-07-15T18:51:34Z</dcterms:modified>
</cp:coreProperties>
</file>